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2"/>
  </p:notesMasterIdLst>
  <p:sldIdLst>
    <p:sldId id="265" r:id="rId2"/>
    <p:sldId id="267" r:id="rId3"/>
    <p:sldId id="271" r:id="rId4"/>
    <p:sldId id="268" r:id="rId5"/>
    <p:sldId id="269" r:id="rId6"/>
    <p:sldId id="270" r:id="rId7"/>
    <p:sldId id="272" r:id="rId8"/>
    <p:sldId id="273" r:id="rId9"/>
    <p:sldId id="274" r:id="rId10"/>
    <p:sldId id="275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18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7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59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642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20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917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374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5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9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20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1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07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55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27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1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3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51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7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381000" y="433137"/>
            <a:ext cx="7636042" cy="1516181"/>
          </a:xfrm>
        </p:spPr>
        <p:txBody>
          <a:bodyPr/>
          <a:lstStyle/>
          <a:p>
            <a:pPr algn="ctr"/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EXPERIENCIAS DIRECTAS DE GESTION DEL PODER POPULAR EN SINCO </a:t>
            </a:r>
            <a:b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COMUNA SOCIO PRODUCTIVA CILIA FLORES LA PRIMERA COMBATIENTE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>
          <a:xfrm>
            <a:off x="1285661" y="1949318"/>
            <a:ext cx="5826719" cy="4234712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US" altLang="zh-CN" sz="2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MUNICIPIO: SANTIAGO MARIÑO</a:t>
            </a:r>
          </a:p>
          <a:p>
            <a:pPr algn="ctr"/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PARROQUIA: PEDRO AREVALO APONTE</a:t>
            </a:r>
          </a:p>
          <a:p>
            <a:pPr algn="ctr">
              <a:lnSpc>
                <a:spcPct val="120000"/>
              </a:lnSpc>
            </a:pPr>
            <a:r>
              <a:rPr lang="en-US" altLang="zh-CN" sz="2000" b="1" u="sng" dirty="0" smtClean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PROYECTO: REHABILITACION DEL POZO DE AGUA POTABLE</a:t>
            </a:r>
          </a:p>
          <a:p>
            <a:pPr algn="ctr"/>
            <a:endParaRPr lang="en-US" altLang="zh-CN" sz="2000" b="1" u="sng" dirty="0" smtClean="0">
              <a:solidFill>
                <a:schemeClr val="accent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VOCEROS RESPONSABLES: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RANGEL YANIRET (CONSEJO EJECUTIVO)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MEDINA CRUZ (CONSEJO EJECUTIVO)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PEREZ BIENVENIDO (COMITE DE GESTION)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GONZALEZ MAYRA (CONTRALORIA SOCIAL)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HAYLIN ARIAS ( BANCO DE LA COMUNA)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251739"/>
            <a:ext cx="1476592" cy="5174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81" y="5918714"/>
            <a:ext cx="1777345" cy="9874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55" y="2251739"/>
            <a:ext cx="1476592" cy="556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9" y="376072"/>
            <a:ext cx="5934399" cy="31731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515" y="376072"/>
            <a:ext cx="2650833" cy="58923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9" y="3567743"/>
            <a:ext cx="3404936" cy="24785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052" y="6064762"/>
            <a:ext cx="1481456" cy="5182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52" y="4191246"/>
            <a:ext cx="2225233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4539" y="950497"/>
            <a:ext cx="2201778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mpd="tri">
            <a:solidFill>
              <a:schemeClr val="accent2"/>
            </a:solidFill>
            <a:prstDash val="dash"/>
            <a:bevel/>
          </a:ln>
          <a:effectLst>
            <a:outerShdw blurRad="50800" dist="38100" dir="18900000" algn="bl" rotWithShape="0">
              <a:schemeClr val="accent1">
                <a:lumMod val="75000"/>
                <a:alpha val="40000"/>
              </a:scheme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endParaRPr lang="es-VE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s-VE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s-VE" b="1" u="sng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NUDOS CRÍTICOS</a:t>
            </a:r>
            <a:r>
              <a:rPr lang="es-VE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endParaRPr lang="es-VE" dirty="0" smtClean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VE" sz="1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FALTA DE RIEGO EN LOS ESPACIOS SOCIO-PRODUCTIVOS</a:t>
            </a:r>
          </a:p>
          <a:p>
            <a:pPr marL="342900" indent="-342900">
              <a:buFont typeface="+mj-lt"/>
              <a:buAutoNum type="arabicPeriod"/>
            </a:pPr>
            <a:r>
              <a:rPr lang="es-VE" sz="1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ALUMBRADO PUBLICO DE LA AV PPAL </a:t>
            </a:r>
          </a:p>
          <a:p>
            <a:pPr marL="342900" indent="-342900">
              <a:buFont typeface="+mj-lt"/>
              <a:buAutoNum type="arabicPeriod"/>
            </a:pPr>
            <a:r>
              <a:rPr lang="es-VE" sz="1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SOBERANIA ALIMENTARIA</a:t>
            </a:r>
          </a:p>
          <a:p>
            <a:endParaRPr lang="es-VE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s-VE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VE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s-VE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VE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815376" y="336877"/>
            <a:ext cx="601579" cy="60157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5" name="Elipse 14"/>
          <p:cNvSpPr/>
          <p:nvPr/>
        </p:nvSpPr>
        <p:spPr>
          <a:xfrm>
            <a:off x="3697702" y="2799043"/>
            <a:ext cx="601579" cy="6015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es-V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096124" y="1354340"/>
            <a:ext cx="601579" cy="6015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es-V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3096123" y="4090741"/>
            <a:ext cx="601579" cy="6015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lang="es-V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2815376" y="5514914"/>
            <a:ext cx="601579" cy="6015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lang="es-V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3878174" y="228603"/>
            <a:ext cx="3605465" cy="721894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Qué ameritó levantar este proyecto</a:t>
            </a:r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  <a:p>
            <a:pPr algn="ctr"/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Ausencia sistema de riego para los espacios productivos de la Comuna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4551940" y="1387033"/>
            <a:ext cx="3605465" cy="721894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¿Cuáles </a:t>
            </a:r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fueron los alcances del beneficio</a:t>
            </a:r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  <a:p>
            <a:pPr algn="ctr"/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Activación del </a:t>
            </a:r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 de la superficie bajo riego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4989091" y="2658847"/>
            <a:ext cx="3605465" cy="8819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10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s-VE" sz="1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</a:t>
            </a:r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Procedimiento </a:t>
            </a:r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métodos de Como se produjo la problemática</a:t>
            </a:r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  <a:p>
            <a:pPr algn="ctr"/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Asambleas con productores, levantamiento de sugerencias ya que las cosechas se perdían por la ausencia del riego </a:t>
            </a:r>
          </a:p>
          <a:p>
            <a:pPr algn="ctr"/>
            <a:endParaRPr lang="es-VE" sz="1000" dirty="0">
              <a:solidFill>
                <a:schemeClr val="accent1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4515847" y="4090741"/>
            <a:ext cx="3605465" cy="914396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10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¿Cuales </a:t>
            </a:r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fueron las problemáticas que se </a:t>
            </a:r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discutieron?</a:t>
            </a:r>
          </a:p>
          <a:p>
            <a:pPr algn="ctr"/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Activación del sistema de riego </a:t>
            </a:r>
          </a:p>
          <a:p>
            <a:pPr algn="ctr"/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Incumplimiento de acuerdos</a:t>
            </a:r>
          </a:p>
          <a:p>
            <a:pPr algn="ctr"/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Temporada de sequia</a:t>
            </a:r>
          </a:p>
          <a:p>
            <a:pPr algn="ctr"/>
            <a:endParaRPr lang="es-VE" sz="1000" dirty="0">
              <a:solidFill>
                <a:schemeClr val="accent1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878173" y="5454757"/>
            <a:ext cx="3605465" cy="721894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0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¿Cómo fue el proceso de elección de los voceros?</a:t>
            </a:r>
          </a:p>
          <a:p>
            <a:pPr algn="ctr"/>
            <a:r>
              <a:rPr lang="es-VE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Asambleas de Ciudadanas y Ciudadanos en la comuna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00" y="224288"/>
            <a:ext cx="1481456" cy="518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875548" y="356937"/>
            <a:ext cx="2923673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1000000" scaled="0"/>
            <a:tileRect/>
          </a:gradFill>
          <a:effectLst>
            <a:outerShdw blurRad="50800" dist="63500" dir="15000000" algn="bl" rotWithShape="0">
              <a:schemeClr val="accent1">
                <a:lumMod val="75000"/>
                <a:alpha val="82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accent1">
                    <a:lumMod val="75000"/>
                  </a:schemeClr>
                </a:solidFill>
              </a:rPr>
              <a:t>PROCESOS DEL PROYECTO</a:t>
            </a:r>
            <a:endParaRPr lang="es-V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dondear rectángulo de esquina diagonal 5"/>
          <p:cNvSpPr/>
          <p:nvPr/>
        </p:nvSpPr>
        <p:spPr>
          <a:xfrm>
            <a:off x="288760" y="2302053"/>
            <a:ext cx="2374232" cy="3577390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PASOS PARA LA CARGA DE </a:t>
            </a:r>
            <a:r>
              <a:rPr lang="es-VE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PROYECTO </a:t>
            </a:r>
            <a:r>
              <a:rPr lang="es-VE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VE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SINCO</a:t>
            </a:r>
            <a:endParaRPr lang="es-VE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dondear rectángulo de esquina diagonal 6"/>
          <p:cNvSpPr/>
          <p:nvPr/>
        </p:nvSpPr>
        <p:spPr>
          <a:xfrm>
            <a:off x="368968" y="1163052"/>
            <a:ext cx="2294022" cy="553453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QUIENES LO INTEGRAN</a:t>
            </a:r>
            <a:endParaRPr lang="es-V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753861" y="1094875"/>
            <a:ext cx="3914274" cy="64569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05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Voceros de los C.C vinculados a la comuna</a:t>
            </a:r>
            <a:endParaRPr lang="es-VE" sz="10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3753861" y="2302053"/>
            <a:ext cx="3914274" cy="673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05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 fueron los procesos de carga?</a:t>
            </a:r>
          </a:p>
          <a:p>
            <a:pPr algn="ctr"/>
            <a:r>
              <a:rPr lang="es-VE" sz="105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Crear el usuario para el ingreso al sistema, cargar el proyecto y voceros responsables, verificar que pase de estatus revisión a evaluación. </a:t>
            </a:r>
            <a:endParaRPr lang="es-VE" sz="10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3753861" y="3561368"/>
            <a:ext cx="3914274" cy="7058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presento Alguna Problemática</a:t>
            </a:r>
            <a:r>
              <a:rPr lang="es-VE" sz="105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  <a:p>
            <a:pPr algn="ctr"/>
            <a:r>
              <a:rPr lang="es-VE" sz="105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 el sistema no permitía la carga de un vocero, y se realizó otro proceso  para sustituir a dicho vocero</a:t>
            </a:r>
            <a:endParaRPr lang="es-VE" sz="10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3753861" y="4852767"/>
            <a:ext cx="3914274" cy="810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Cual fue el </a:t>
            </a:r>
            <a:r>
              <a:rPr lang="es-VE" sz="105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monto </a:t>
            </a:r>
            <a:r>
              <a:rPr lang="es-V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financiamiento</a:t>
            </a:r>
            <a:r>
              <a:rPr lang="es-VE" sz="105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  <a:p>
            <a:pPr algn="ctr"/>
            <a:r>
              <a:rPr lang="es-VE" sz="105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Bs. 113.625,9204</a:t>
            </a:r>
            <a:endParaRPr lang="es-VE" sz="10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2875548" y="1431758"/>
            <a:ext cx="577515" cy="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o 28"/>
          <p:cNvGrpSpPr/>
          <p:nvPr/>
        </p:nvGrpSpPr>
        <p:grpSpPr>
          <a:xfrm>
            <a:off x="2875548" y="2526632"/>
            <a:ext cx="733926" cy="2899610"/>
            <a:chOff x="2875548" y="2526632"/>
            <a:chExt cx="733926" cy="2899610"/>
          </a:xfrm>
        </p:grpSpPr>
        <p:cxnSp>
          <p:nvCxnSpPr>
            <p:cNvPr id="15" name="Conector recto 14"/>
            <p:cNvCxnSpPr/>
            <p:nvPr/>
          </p:nvCxnSpPr>
          <p:spPr>
            <a:xfrm>
              <a:off x="2875548" y="4006516"/>
              <a:ext cx="2887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3164305" y="2526632"/>
              <a:ext cx="0" cy="1479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>
              <a:off x="3164305" y="4006516"/>
              <a:ext cx="0" cy="14197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/>
            <p:nvPr/>
          </p:nvCxnSpPr>
          <p:spPr>
            <a:xfrm>
              <a:off x="3164305" y="2526632"/>
              <a:ext cx="4451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/>
            <p:nvPr/>
          </p:nvCxnSpPr>
          <p:spPr>
            <a:xfrm flipV="1">
              <a:off x="3164305" y="5414212"/>
              <a:ext cx="445169" cy="120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>
              <a:off x="3164305" y="4006516"/>
              <a:ext cx="4451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26" y="5674918"/>
            <a:ext cx="2224449" cy="12312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8" y="282500"/>
            <a:ext cx="148145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dondear rectángulo de esquina diagonal 5"/>
          <p:cNvSpPr/>
          <p:nvPr/>
        </p:nvSpPr>
        <p:spPr>
          <a:xfrm>
            <a:off x="288760" y="858253"/>
            <a:ext cx="2374232" cy="498910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DESARROLLO DE LA GESTION DE LA COMUNA</a:t>
            </a:r>
            <a:endParaRPr lang="es-VE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3649577" y="638666"/>
            <a:ext cx="4138864" cy="5441304"/>
            <a:chOff x="3649577" y="638666"/>
            <a:chExt cx="4138864" cy="5441304"/>
          </a:xfrm>
          <a:solidFill>
            <a:schemeClr val="accent1"/>
          </a:solidFill>
        </p:grpSpPr>
        <p:sp>
          <p:nvSpPr>
            <p:cNvPr id="4" name="Rectángulo redondeado 3"/>
            <p:cNvSpPr/>
            <p:nvPr/>
          </p:nvSpPr>
          <p:spPr>
            <a:xfrm>
              <a:off x="3649578" y="1967164"/>
              <a:ext cx="4138863" cy="1215189"/>
            </a:xfrm>
            <a:prstGeom prst="roundRect">
              <a:avLst/>
            </a:prstGeom>
            <a:grpFill/>
            <a:ln cmpd="dbl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) ¿Quienes </a:t>
              </a:r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Trabajaron en el proyecto, y que método de organización Utilizaron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?</a:t>
              </a:r>
            </a:p>
            <a:p>
              <a:pPr algn="ctr"/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Min Comuna</a:t>
              </a:r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Empresas, Ministerio de Aguas, 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Alcaldía, </a:t>
              </a:r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Entes Competentes, PSUV, Poder popular a través de  Mano calificada y el apoyo de los sujetos protagónicos Productoras y Productores de los espacios productivos de la comuna a través de la autogestión</a:t>
              </a:r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3649577" y="638666"/>
              <a:ext cx="4138863" cy="1106905"/>
            </a:xfrm>
            <a:prstGeom prst="roundRect">
              <a:avLst/>
            </a:prstGeom>
            <a:grpFill/>
            <a:ln cmpd="dbl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1050" dirty="0"/>
                <a:t>1</a:t>
              </a:r>
              <a:r>
                <a:rPr lang="es-VE" sz="1050" dirty="0" smtClean="0"/>
                <a:t>) ¿Como </a:t>
              </a:r>
              <a:r>
                <a:rPr lang="es-VE" sz="1050" dirty="0"/>
                <a:t>fue el proceso de Adquisición de los materiales o insumos</a:t>
              </a:r>
              <a:r>
                <a:rPr lang="es-VE" sz="1050" dirty="0" smtClean="0"/>
                <a:t>? </a:t>
              </a:r>
              <a:endParaRPr lang="es-VE" sz="105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s-VE" sz="1050" dirty="0"/>
                <a:t>Visitas y contactos a proveedores de componentes y elementos realizando la contratación por la de mayor garantía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49578" y="3403946"/>
              <a:ext cx="4138863" cy="1106905"/>
            </a:xfrm>
            <a:prstGeom prst="roundRect">
              <a:avLst/>
            </a:prstGeom>
            <a:grpFill/>
            <a:ln cmpd="dbl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3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) ¿En </a:t>
              </a:r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 tiempo de ejecución Cumplieron la meta Física?</a:t>
              </a:r>
            </a:p>
            <a:p>
              <a:pPr algn="ctr"/>
              <a:endParaRPr lang="es-V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 Meses</a:t>
              </a:r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3649577" y="4732444"/>
              <a:ext cx="4138863" cy="1347526"/>
            </a:xfrm>
            <a:prstGeom prst="roundRect">
              <a:avLst/>
            </a:prstGeom>
            <a:grpFill/>
            <a:ln cmpd="dbl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4) ¿En caso de autoconstrucción que fase cumplieron?</a:t>
              </a:r>
            </a:p>
            <a:p>
              <a:pPr algn="ctr"/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Compra de Componentes y elementos del tablero del pozo #1(Producción Vegetal)  y sistemas de Sectorización a través llaves compuertas y puesta en marcha de la unidad de regantes elegidos en asamblea, 1era Fase del Pozo #2(Ganadería), Sistema de electrificación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2779295" y="1227221"/>
            <a:ext cx="673768" cy="4283242"/>
            <a:chOff x="2779295" y="1227221"/>
            <a:chExt cx="673768" cy="4283242"/>
          </a:xfrm>
        </p:grpSpPr>
        <p:cxnSp>
          <p:nvCxnSpPr>
            <p:cNvPr id="5" name="Conector recto 4"/>
            <p:cNvCxnSpPr/>
            <p:nvPr/>
          </p:nvCxnSpPr>
          <p:spPr>
            <a:xfrm flipH="1">
              <a:off x="3080083" y="1227221"/>
              <a:ext cx="1" cy="4283242"/>
            </a:xfrm>
            <a:prstGeom prst="line">
              <a:avLst/>
            </a:prstGeom>
            <a:ln w="28575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 flipH="1">
              <a:off x="2779295" y="3403946"/>
              <a:ext cx="28875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>
              <a:off x="3080083" y="1227221"/>
              <a:ext cx="3729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3080083" y="2630905"/>
              <a:ext cx="3729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>
              <a:off x="3080083" y="4070684"/>
              <a:ext cx="3729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/>
            <p:nvPr/>
          </p:nvCxnSpPr>
          <p:spPr>
            <a:xfrm>
              <a:off x="3080083" y="5510463"/>
              <a:ext cx="3729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76" y="5775071"/>
            <a:ext cx="2225233" cy="108293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8" y="120461"/>
            <a:ext cx="1481456" cy="518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iagonal 1"/>
          <p:cNvSpPr/>
          <p:nvPr/>
        </p:nvSpPr>
        <p:spPr>
          <a:xfrm>
            <a:off x="613610" y="1239253"/>
            <a:ext cx="2261937" cy="4403558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EXPERIENCIA DE LA GESTION COMUNAL</a:t>
            </a:r>
            <a:endParaRPr lang="es-VE" dirty="0"/>
          </a:p>
        </p:txBody>
      </p:sp>
      <p:grpSp>
        <p:nvGrpSpPr>
          <p:cNvPr id="20" name="Grupo 19"/>
          <p:cNvGrpSpPr/>
          <p:nvPr/>
        </p:nvGrpSpPr>
        <p:grpSpPr>
          <a:xfrm>
            <a:off x="3741819" y="824163"/>
            <a:ext cx="3645570" cy="5708984"/>
            <a:chOff x="3741819" y="824163"/>
            <a:chExt cx="3645570" cy="5708984"/>
          </a:xfrm>
          <a:solidFill>
            <a:schemeClr val="accent1"/>
          </a:solidFill>
        </p:grpSpPr>
        <p:sp>
          <p:nvSpPr>
            <p:cNvPr id="8" name="Rectángulo redondeado 7"/>
            <p:cNvSpPr/>
            <p:nvPr/>
          </p:nvSpPr>
          <p:spPr>
            <a:xfrm>
              <a:off x="3741820" y="824163"/>
              <a:ext cx="3645569" cy="830179"/>
            </a:xfrm>
            <a:prstGeom prst="roundRect">
              <a:avLst/>
            </a:prstGeom>
            <a:grp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)¿</a:t>
              </a:r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Experiencias directas Positivas?</a:t>
              </a:r>
            </a:p>
            <a:p>
              <a:pPr algn="ctr"/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Forma de relación Colectiva a través de los procesos asambleario para la toma de 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decisiones.</a:t>
              </a:r>
              <a:endParaRPr lang="es-V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3741819" y="2209048"/>
              <a:ext cx="3645569" cy="830179"/>
            </a:xfrm>
            <a:prstGeom prst="roundRect">
              <a:avLst/>
            </a:prstGeom>
            <a:grp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)¿</a:t>
              </a:r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Experiencias directas Negativas?</a:t>
              </a:r>
            </a:p>
            <a:p>
              <a:pPr algn="ctr"/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Sin novedades 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negativas, diferencia y </a:t>
              </a:r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contradicciones dialécticas se 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resuelven </a:t>
              </a:r>
              <a:r>
                <a:rPr lang="es-VE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 la </a:t>
              </a:r>
              <a:r>
                <a:rPr lang="es-VE" sz="105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asamblea comunal.</a:t>
              </a:r>
              <a:endParaRPr lang="es-V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741819" y="3449554"/>
              <a:ext cx="3645569" cy="1302920"/>
            </a:xfrm>
            <a:prstGeom prst="roundRect">
              <a:avLst/>
            </a:prstGeom>
            <a:grp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10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3)¿ Alcances generados?</a:t>
              </a:r>
            </a:p>
            <a:p>
              <a:pPr algn="ctr"/>
              <a:r>
                <a:rPr lang="es-VE" sz="10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Activación del Pozo #1(Producción Vegetal)</a:t>
              </a:r>
            </a:p>
            <a:p>
              <a:pPr algn="ctr"/>
              <a:r>
                <a:rPr lang="es-VE" sz="10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1era Fase de la reactivación del pozo #2(Ganadería)</a:t>
              </a:r>
            </a:p>
            <a:p>
              <a:pPr algn="ctr"/>
              <a:r>
                <a:rPr lang="es-VE" sz="10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Logrando de esta manera activar el 70% de la Superficie bajo riego con la activación del la sectorización con el sistemas de llaves compuertas</a:t>
              </a:r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3741819" y="5107405"/>
              <a:ext cx="3645569" cy="1425742"/>
            </a:xfrm>
            <a:prstGeom prst="roundRect">
              <a:avLst/>
            </a:prstGeom>
            <a:grp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10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4)¿ Propuesta para continuar Funcionando?</a:t>
              </a:r>
            </a:p>
            <a:p>
              <a:pPr algn="ctr"/>
              <a:r>
                <a:rPr lang="es-VE" sz="10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PODER POPULAR - PSUV - INSTITUCIÓN REVOLUCIONARIA</a:t>
              </a:r>
            </a:p>
            <a:p>
              <a:pPr algn="ctr"/>
              <a:r>
                <a:rPr lang="es-VE" sz="10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Contar con el impulso financiero, la descentralización de recursos del sistema SINCO Para lograr el 100% de la superficie Bajo riego de los Espacios productivos de la comuna con más rapidez.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3007895" y="1239253"/>
            <a:ext cx="673768" cy="4283242"/>
            <a:chOff x="2779295" y="1227221"/>
            <a:chExt cx="673768" cy="4283242"/>
          </a:xfrm>
        </p:grpSpPr>
        <p:cxnSp>
          <p:nvCxnSpPr>
            <p:cNvPr id="14" name="Conector recto 13"/>
            <p:cNvCxnSpPr/>
            <p:nvPr/>
          </p:nvCxnSpPr>
          <p:spPr>
            <a:xfrm flipH="1">
              <a:off x="3080083" y="1227221"/>
              <a:ext cx="1" cy="4283242"/>
            </a:xfrm>
            <a:prstGeom prst="line">
              <a:avLst/>
            </a:prstGeom>
            <a:ln w="28575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H="1">
              <a:off x="2779295" y="3403946"/>
              <a:ext cx="28875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>
              <a:off x="3080083" y="1227221"/>
              <a:ext cx="3729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/>
            <p:nvPr/>
          </p:nvCxnSpPr>
          <p:spPr>
            <a:xfrm>
              <a:off x="3080083" y="2630905"/>
              <a:ext cx="3729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/>
            <p:cNvCxnSpPr/>
            <p:nvPr/>
          </p:nvCxnSpPr>
          <p:spPr>
            <a:xfrm>
              <a:off x="3080083" y="4070684"/>
              <a:ext cx="3729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/>
            <p:nvPr/>
          </p:nvCxnSpPr>
          <p:spPr>
            <a:xfrm>
              <a:off x="3080083" y="5510463"/>
              <a:ext cx="3729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18" y="5694679"/>
            <a:ext cx="2225233" cy="123149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8" y="305958"/>
            <a:ext cx="1481456" cy="518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9" y="466689"/>
            <a:ext cx="3980872" cy="193514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88" y="466689"/>
            <a:ext cx="3915840" cy="19035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6" y="4304804"/>
            <a:ext cx="3962195" cy="19275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088" y="4304804"/>
            <a:ext cx="3915840" cy="19275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65484" y="2639610"/>
            <a:ext cx="8049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Asambleas consejos comunales y productores</a:t>
            </a:r>
            <a:endParaRPr lang="es-VE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280" y="3313287"/>
            <a:ext cx="1481456" cy="51820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84" y="3022269"/>
            <a:ext cx="2225233" cy="1231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" y="3326941"/>
            <a:ext cx="2939717" cy="22047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49" y="3326941"/>
            <a:ext cx="2944238" cy="22047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691" y="3326941"/>
            <a:ext cx="2937412" cy="22047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" y="189705"/>
            <a:ext cx="3077796" cy="27079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41" y="189705"/>
            <a:ext cx="3077796" cy="2707917"/>
          </a:xfrm>
          <a:prstGeom prst="rect">
            <a:avLst/>
          </a:prstGeom>
        </p:spPr>
      </p:pic>
      <p:sp>
        <p:nvSpPr>
          <p:cNvPr id="12" name="Flecha izquierda y derecha 11"/>
          <p:cNvSpPr/>
          <p:nvPr/>
        </p:nvSpPr>
        <p:spPr>
          <a:xfrm>
            <a:off x="3585411" y="1070811"/>
            <a:ext cx="2069431" cy="9504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Recibiendo el recurso</a:t>
            </a:r>
            <a:endParaRPr lang="es-VE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528011" y="5967663"/>
            <a:ext cx="524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/>
              <a:t>Empresa contratada realizando video al pozo</a:t>
            </a:r>
            <a:endParaRPr lang="es-VE" dirty="0"/>
          </a:p>
        </p:txBody>
      </p:sp>
      <p:sp>
        <p:nvSpPr>
          <p:cNvPr id="14" name="Flecha arriba 13"/>
          <p:cNvSpPr/>
          <p:nvPr/>
        </p:nvSpPr>
        <p:spPr>
          <a:xfrm>
            <a:off x="4162926" y="5715000"/>
            <a:ext cx="156411" cy="2460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0669" y="2546326"/>
            <a:ext cx="148145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2" y="1473130"/>
            <a:ext cx="3858680" cy="51406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53" y="145372"/>
            <a:ext cx="4075135" cy="30563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52" y="3457223"/>
            <a:ext cx="4075135" cy="315651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03442" y="350729"/>
            <a:ext cx="3281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Equipos político en conjunto a voceros realizando la contraloría al proyecto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0729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331" y="124119"/>
            <a:ext cx="4312689" cy="19407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330" y="2400734"/>
            <a:ext cx="4312689" cy="19407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13269" b="28085"/>
          <a:stretch/>
        </p:blipFill>
        <p:spPr>
          <a:xfrm>
            <a:off x="2301784" y="124119"/>
            <a:ext cx="2051994" cy="26749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17618" b="17867"/>
          <a:stretch/>
        </p:blipFill>
        <p:spPr>
          <a:xfrm>
            <a:off x="224624" y="3836770"/>
            <a:ext cx="2051994" cy="26749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r="17192"/>
          <a:stretch/>
        </p:blipFill>
        <p:spPr>
          <a:xfrm>
            <a:off x="4430331" y="4677349"/>
            <a:ext cx="4312689" cy="194071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746" y="4221194"/>
            <a:ext cx="1481456" cy="5182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74" y="1250890"/>
            <a:ext cx="2225233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9661920</TotalTime>
  <Words>616</Words>
  <Application>Microsoft Office PowerPoint</Application>
  <PresentationFormat>Presentación en pantalla (4:3)</PresentationFormat>
  <Paragraphs>77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华文新魏</vt:lpstr>
      <vt:lpstr>Trebuchet MS</vt:lpstr>
      <vt:lpstr>Verdana</vt:lpstr>
      <vt:lpstr>Wingdings 3</vt:lpstr>
      <vt:lpstr>Faceta</vt:lpstr>
      <vt:lpstr>EXPERIENCIAS DIRECTAS DE GESTION DEL PODER POPULAR EN SINCO  COMUNA SOCIO PRODUCTIVA CILIA FLORES LA PRIMERA COMBATIENTE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TECNO CH7n</dc:creator>
  <cp:lastModifiedBy>Haylin</cp:lastModifiedBy>
  <cp:revision>58</cp:revision>
  <dcterms:created xsi:type="dcterms:W3CDTF">2015-05-12T18:30:45Z</dcterms:created>
  <dcterms:modified xsi:type="dcterms:W3CDTF">2023-05-26T01:00:27Z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213daaa11ad84d228a817092e1f58cc7</vt:lpwstr>
  </property>
</Properties>
</file>